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webextensions/taskpanes.xml" ContentType="application/vnd.ms-office.webextensiontaskpane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82" r:id="rId4"/>
    <p:sldId id="283" r:id="rId5"/>
    <p:sldId id="279" r:id="rId6"/>
    <p:sldId id="280" r:id="rId7"/>
    <p:sldId id="270" r:id="rId8"/>
  </p:sldIdLst>
  <p:sldSz cx="9906000" cy="6858000" type="A4"/>
  <p:notesSz cx="6805613" cy="9939338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3F3F3F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15" autoAdjust="0"/>
  </p:normalViewPr>
  <p:slideViewPr>
    <p:cSldViewPr snapToGrid="0">
      <p:cViewPr varScale="1">
        <p:scale>
          <a:sx n="77" d="100"/>
          <a:sy n="77" d="100"/>
        </p:scale>
        <p:origin x="14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C4DFC-0649-4BD4-809A-0EA5D8CB09E6}" type="datetimeFigureOut">
              <a:rPr lang="en-AU" smtClean="0"/>
              <a:t>5/04/2019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B161-14AA-4A7E-AB6E-49EF603517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3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17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79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3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4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49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B161-14AA-4A7E-AB6E-49EF603517C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92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228600"/>
            <a:ext cx="9658350" cy="5683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800100"/>
            <a:ext cx="9658350" cy="2438400"/>
          </a:xfrm>
          <a:prstGeom prst="rect">
            <a:avLst/>
          </a:prstGeom>
          <a:solidFill>
            <a:srgbClr val="4FC0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0" y="5918200"/>
            <a:ext cx="9906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95300" y="3644900"/>
            <a:ext cx="43053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en-AU" sz="1600" dirty="0">
                <a:solidFill>
                  <a:srgbClr val="FFFFFF"/>
                </a:solidFill>
                <a:latin typeface="+mn-lt"/>
              </a:rPr>
              <a:t>PRESENTATION BY</a:t>
            </a:r>
          </a:p>
          <a:p>
            <a:pPr algn="l">
              <a:lnSpc>
                <a:spcPct val="115000"/>
              </a:lnSpc>
              <a:defRPr/>
            </a:pPr>
            <a:endParaRPr lang="en-AU" sz="1600" dirty="0">
              <a:solidFill>
                <a:srgbClr val="FFFFFF"/>
              </a:solidFill>
              <a:latin typeface="+mn-lt"/>
            </a:endParaRPr>
          </a:p>
          <a:p>
            <a:pPr algn="l">
              <a:lnSpc>
                <a:spcPct val="115000"/>
              </a:lnSpc>
              <a:defRPr/>
            </a:pPr>
            <a:r>
              <a:rPr lang="en-AU" sz="1600" dirty="0" smtClean="0">
                <a:solidFill>
                  <a:srgbClr val="FFFFFF"/>
                </a:solidFill>
                <a:latin typeface="+mn-lt"/>
              </a:rPr>
              <a:t>PORT AUTHORIT</a:t>
            </a:r>
            <a:r>
              <a:rPr lang="en-AU" sz="1600" baseline="0" dirty="0" smtClean="0">
                <a:solidFill>
                  <a:srgbClr val="FFFFFF"/>
                </a:solidFill>
                <a:latin typeface="+mn-lt"/>
              </a:rPr>
              <a:t>Y OF NEW SOUTH WALES</a:t>
            </a:r>
            <a:endParaRPr lang="en-AU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1600200"/>
            <a:ext cx="8826500" cy="1295400"/>
          </a:xfrm>
        </p:spPr>
        <p:txBody>
          <a:bodyPr tIns="45720" bIns="45720" anchor="t"/>
          <a:lstStyle>
            <a:lvl1pPr>
              <a:defRPr sz="36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5300" y="3932238"/>
            <a:ext cx="8801100" cy="334962"/>
          </a:xfrm>
        </p:spPr>
        <p:txBody>
          <a:bodyPr anchor="ctr"/>
          <a:lstStyle>
            <a:lvl1pPr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165304"/>
            <a:ext cx="1656184" cy="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8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913"/>
            <a:ext cx="8915400" cy="801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63" y="1295400"/>
            <a:ext cx="450215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295400"/>
            <a:ext cx="4503737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81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1600200"/>
            <a:ext cx="8826500" cy="1295400"/>
          </a:xfrm>
        </p:spPr>
        <p:txBody>
          <a:bodyPr tIns="45720" bIns="45720" anchor="t"/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232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18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44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295400"/>
            <a:ext cx="45021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295400"/>
            <a:ext cx="450373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96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60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06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65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3259138" cy="87401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412776"/>
            <a:ext cx="5537200" cy="4320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56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40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906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88913"/>
            <a:ext cx="89154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95400"/>
            <a:ext cx="91582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dirty="0" smtClean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5918200"/>
            <a:ext cx="9906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9010650" y="639921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8ADE5C87-50AE-4AC3-8C98-EAD744DA8747}" type="slidenum">
              <a:rPr lang="en-AU" sz="1000">
                <a:solidFill>
                  <a:schemeClr val="tx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AU" sz="1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165304"/>
            <a:ext cx="1656184" cy="545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9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Osak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Osak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Osak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Osak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Gill Sans MT" pitchFamily="34" charset="0"/>
          <a:ea typeface="Osak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Gill Sans MT" pitchFamily="34" charset="0"/>
          <a:ea typeface="Osak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Gill Sans MT" pitchFamily="34" charset="0"/>
          <a:ea typeface="Osak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Gill Sans MT" pitchFamily="34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352425" algn="l" rtl="0" eaLnBrk="1" fontAlgn="base" hangingPunct="1">
        <a:spcBef>
          <a:spcPts val="1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355600" indent="558800" algn="l" rtl="0" eaLnBrk="1" fontAlgn="base" hangingPunct="1">
        <a:spcBef>
          <a:spcPts val="12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3pPr>
      <a:lvl4pPr marL="714375" indent="-357188" algn="l" rtl="0" eaLnBrk="1" fontAlgn="base" hangingPunct="1">
        <a:spcBef>
          <a:spcPts val="1200"/>
        </a:spcBef>
        <a:spcAft>
          <a:spcPct val="0"/>
        </a:spcAft>
        <a:buClr>
          <a:srgbClr val="455560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715963" indent="1112838" algn="l" rtl="0" eaLnBrk="1" fontAlgn="base" hangingPunct="1">
        <a:spcBef>
          <a:spcPts val="12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ea typeface="+mn-ea"/>
        </a:defRPr>
      </a:lvl5pPr>
      <a:lvl6pPr marL="1173163" algn="l" rtl="0" eaLnBrk="1" fontAlgn="base" hangingPunct="1">
        <a:spcBef>
          <a:spcPts val="1200"/>
        </a:spcBef>
        <a:spcAft>
          <a:spcPct val="0"/>
        </a:spcAft>
        <a:buFont typeface="Arial" charset="0"/>
        <a:defRPr>
          <a:solidFill>
            <a:srgbClr val="455560"/>
          </a:solidFill>
          <a:latin typeface="+mn-lt"/>
          <a:ea typeface="+mn-ea"/>
        </a:defRPr>
      </a:lvl6pPr>
      <a:lvl7pPr marL="1630363" algn="l" rtl="0" eaLnBrk="1" fontAlgn="base" hangingPunct="1">
        <a:spcBef>
          <a:spcPts val="1200"/>
        </a:spcBef>
        <a:spcAft>
          <a:spcPct val="0"/>
        </a:spcAft>
        <a:buFont typeface="Arial" charset="0"/>
        <a:defRPr>
          <a:solidFill>
            <a:srgbClr val="455560"/>
          </a:solidFill>
          <a:latin typeface="+mn-lt"/>
          <a:ea typeface="+mn-ea"/>
        </a:defRPr>
      </a:lvl7pPr>
      <a:lvl8pPr marL="2087563" algn="l" rtl="0" eaLnBrk="1" fontAlgn="base" hangingPunct="1">
        <a:spcBef>
          <a:spcPts val="1200"/>
        </a:spcBef>
        <a:spcAft>
          <a:spcPct val="0"/>
        </a:spcAft>
        <a:buFont typeface="Arial" charset="0"/>
        <a:defRPr>
          <a:solidFill>
            <a:srgbClr val="455560"/>
          </a:solidFill>
          <a:latin typeface="+mn-lt"/>
          <a:ea typeface="+mn-ea"/>
        </a:defRPr>
      </a:lvl8pPr>
      <a:lvl9pPr marL="2544763" algn="l" rtl="0" eaLnBrk="1" fontAlgn="base" hangingPunct="1">
        <a:spcBef>
          <a:spcPts val="1200"/>
        </a:spcBef>
        <a:spcAft>
          <a:spcPct val="0"/>
        </a:spcAft>
        <a:buFont typeface="Arial" charset="0"/>
        <a:defRPr>
          <a:solidFill>
            <a:srgbClr val="4555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58140" y="1143000"/>
            <a:ext cx="8826500" cy="1295400"/>
          </a:xfrm>
        </p:spPr>
        <p:txBody>
          <a:bodyPr/>
          <a:lstStyle/>
          <a:p>
            <a:r>
              <a:rPr lang="en-AU" sz="3200" dirty="0" smtClean="0"/>
              <a:t>Embracing </a:t>
            </a:r>
            <a:r>
              <a:rPr lang="en-AU" sz="3200" dirty="0"/>
              <a:t>diversity and collaboration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to </a:t>
            </a:r>
            <a:r>
              <a:rPr lang="en-AU" sz="3200" dirty="0"/>
              <a:t>deliver innovative </a:t>
            </a:r>
            <a:r>
              <a:rPr lang="en-AU" sz="3200" dirty="0" smtClean="0"/>
              <a:t>world class </a:t>
            </a:r>
            <a:br>
              <a:rPr lang="en-AU" sz="3200" dirty="0" smtClean="0"/>
            </a:br>
            <a:r>
              <a:rPr lang="en-AU" sz="3200" dirty="0" smtClean="0"/>
              <a:t>best </a:t>
            </a:r>
            <a:r>
              <a:rPr lang="en-AU" sz="3200" dirty="0"/>
              <a:t>maritime practices into the </a:t>
            </a:r>
            <a:r>
              <a:rPr lang="en-AU" sz="3200" dirty="0" smtClean="0"/>
              <a:t>future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495300" y="3942177"/>
            <a:ext cx="8801100" cy="334962"/>
          </a:xfrm>
        </p:spPr>
        <p:txBody>
          <a:bodyPr/>
          <a:lstStyle/>
          <a:p>
            <a:r>
              <a:rPr lang="en-AU" dirty="0" smtClean="0"/>
              <a:t>Jeanine Drummond – International Association of Ports and Harbours Women’s Forum </a:t>
            </a:r>
            <a:r>
              <a:rPr lang="en-AU" smtClean="0"/>
              <a:t>Vice Chair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81" y="6026894"/>
            <a:ext cx="2223422" cy="8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Awareness, Perception &amp; Visibility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73" y="1997765"/>
            <a:ext cx="2452481" cy="3269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" y="3552150"/>
            <a:ext cx="1885693" cy="2139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0" y="3716818"/>
            <a:ext cx="3096180" cy="19049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66" y="1228306"/>
            <a:ext cx="2938166" cy="21112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304" y="1189241"/>
            <a:ext cx="1585097" cy="21459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805" y="1207531"/>
            <a:ext cx="190211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Awareness, Perception &amp; Visibility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1217542"/>
            <a:ext cx="3197087" cy="2397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48" y="1217541"/>
            <a:ext cx="2096102" cy="23659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57" y="1242615"/>
            <a:ext cx="1704073" cy="30309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1" y="3842300"/>
            <a:ext cx="2040800" cy="2032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062" y="2883852"/>
            <a:ext cx="1609483" cy="2139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9451" y="3702404"/>
            <a:ext cx="159119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9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Awareness, Perception &amp; Visibility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77987"/>
            <a:ext cx="1386649" cy="1450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53" y="1179626"/>
            <a:ext cx="2689795" cy="4060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83" y="2235015"/>
            <a:ext cx="1794933" cy="270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0" y="1179627"/>
            <a:ext cx="1803400" cy="2709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440">
            <a:off x="7411943" y="288458"/>
            <a:ext cx="2014052" cy="2218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0" y="1179626"/>
            <a:ext cx="1667933" cy="270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102">
            <a:off x="5638829" y="3838712"/>
            <a:ext cx="1676400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65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Mentoring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7" y="1242391"/>
            <a:ext cx="2539171" cy="4265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2" y="1170148"/>
            <a:ext cx="3614493" cy="2636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35" y="1170148"/>
            <a:ext cx="2692993" cy="39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8" y="1409546"/>
            <a:ext cx="2491575" cy="124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13" y="1227866"/>
            <a:ext cx="2232660" cy="1478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943412"/>
            <a:ext cx="2408767" cy="2709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8" y="2943410"/>
            <a:ext cx="1926167" cy="2709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7" y="1213033"/>
            <a:ext cx="2709333" cy="2662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88" y="2943411"/>
            <a:ext cx="1689100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Retaining, Advancing </a:t>
            </a:r>
            <a:r>
              <a:rPr lang="en-AU" dirty="0" smtClean="0"/>
              <a:t>&amp; </a:t>
            </a:r>
            <a:r>
              <a:rPr lang="en-AU" dirty="0" smtClean="0"/>
              <a:t>Empowering </a:t>
            </a:r>
            <a:r>
              <a:rPr lang="en-AU" dirty="0" smtClean="0"/>
              <a:t>Women </a:t>
            </a:r>
            <a:br>
              <a:rPr lang="en-AU" dirty="0" smtClean="0"/>
            </a:br>
            <a:r>
              <a:rPr lang="en-AU" dirty="0" smtClean="0"/>
              <a:t>in Maritime Traffic Facilitation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Working together Global </a:t>
            </a:r>
            <a:r>
              <a:rPr lang="en-AU" dirty="0"/>
              <a:t>Commitment to support local </a:t>
            </a:r>
            <a:r>
              <a:rPr lang="en-AU" dirty="0" smtClean="0"/>
              <a:t>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Bold Strategies now with vision to normalise gender </a:t>
            </a:r>
            <a:r>
              <a:rPr lang="en-AU" dirty="0" smtClean="0"/>
              <a:t>diversity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Organisational culture </a:t>
            </a:r>
            <a:r>
              <a:rPr lang="en-AU" dirty="0" smtClean="0"/>
              <a:t>correlates with diversity </a:t>
            </a:r>
            <a:r>
              <a:rPr lang="en-AU" dirty="0" smtClean="0"/>
              <a:t>and inclusion policy’s.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Visibility, Perception &amp;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Mentoring </a:t>
            </a:r>
            <a:r>
              <a:rPr lang="en-AU" dirty="0" smtClean="0"/>
              <a:t>&amp; Sponsoring of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Out of the box Networking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Employer of choice for younger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Normalising gender diversity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64" y="6028872"/>
            <a:ext cx="221913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 Authority of New South Wales">
  <a:themeElements>
    <a:clrScheme name="Port Authority">
      <a:dk1>
        <a:srgbClr val="1A3793"/>
      </a:dk1>
      <a:lt1>
        <a:srgbClr val="FFFFFF"/>
      </a:lt1>
      <a:dk2>
        <a:srgbClr val="5785DA"/>
      </a:dk2>
      <a:lt2>
        <a:srgbClr val="4FC0E9"/>
      </a:lt2>
      <a:accent1>
        <a:srgbClr val="5785DA"/>
      </a:accent1>
      <a:accent2>
        <a:srgbClr val="1A3793"/>
      </a:accent2>
      <a:accent3>
        <a:srgbClr val="FFFFFF"/>
      </a:accent3>
      <a:accent4>
        <a:srgbClr val="333F48"/>
      </a:accent4>
      <a:accent5>
        <a:srgbClr val="A5A5A5"/>
      </a:accent5>
      <a:accent6>
        <a:srgbClr val="7F7F7F"/>
      </a:accent6>
      <a:hlink>
        <a:srgbClr val="492F88"/>
      </a:hlink>
      <a:folHlink>
        <a:srgbClr val="1A3793"/>
      </a:folHlink>
    </a:clrScheme>
    <a:fontScheme name="Alchemy">
      <a:majorFont>
        <a:latin typeface="Gill Sans MT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555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0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555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0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Alchemy 1">
        <a:dk1>
          <a:srgbClr val="455560"/>
        </a:dk1>
        <a:lt1>
          <a:srgbClr val="FFFFFF"/>
        </a:lt1>
        <a:dk2>
          <a:srgbClr val="455560"/>
        </a:dk2>
        <a:lt2>
          <a:srgbClr val="00A5D9"/>
        </a:lt2>
        <a:accent1>
          <a:srgbClr val="FBB040"/>
        </a:accent1>
        <a:accent2>
          <a:srgbClr val="EE3124"/>
        </a:accent2>
        <a:accent3>
          <a:srgbClr val="FFFFFF"/>
        </a:accent3>
        <a:accent4>
          <a:srgbClr val="3A4751"/>
        </a:accent4>
        <a:accent5>
          <a:srgbClr val="FDD4AF"/>
        </a:accent5>
        <a:accent6>
          <a:srgbClr val="D82B20"/>
        </a:accent6>
        <a:hlink>
          <a:srgbClr val="492F88"/>
        </a:hlink>
        <a:folHlink>
          <a:srgbClr val="7BC1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EE4320-F4FD-49AB-957E-6B1500AD9B4D}">
  <we:reference id="wa104178141" version="3.10.0.197" store="en-US" storeType="OMEX"/>
  <we:alternateReferences>
    <we:reference id="WA104178141" version="3.10.0.197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O OW Document" ma:contentTypeID="0x01010066C161E685339642A308FDE7C0B0786A06006B4EE4CF00399A47A0710EE901C84C04" ma:contentTypeVersion="15" ma:contentTypeDescription="" ma:contentTypeScope="" ma:versionID="7d647d37e88ac848a6f5d2b6397bd200">
  <xsd:schema xmlns:xsd="http://www.w3.org/2001/XMLSchema" xmlns:xs="http://www.w3.org/2001/XMLSchema" xmlns:p="http://schemas.microsoft.com/office/2006/metadata/properties" xmlns:ns1="http://schemas.microsoft.com/sharepoint/v3" xmlns:ns2="98fe26f0-1c7a-4e3c-b1ce-54d5981ad926" targetNamespace="http://schemas.microsoft.com/office/2006/metadata/properties" ma:root="true" ma:fieldsID="0a404e789da2bb21f0156675b707bd84" ns1:_="" ns2:_="">
    <xsd:import namespace="http://schemas.microsoft.com/sharepoint/v3"/>
    <xsd:import namespace="98fe26f0-1c7a-4e3c-b1ce-54d5981ad926"/>
    <xsd:element name="properties">
      <xsd:complexType>
        <xsd:sequence>
          <xsd:element name="documentManagement">
            <xsd:complexType>
              <xsd:all>
                <xsd:element ref="ns2:IMODate" minOccurs="0"/>
                <xsd:element ref="ns2:IMOSummary" minOccurs="0"/>
                <xsd:element ref="ns2:IMOLink" minOccurs="0"/>
                <xsd:element ref="ns1:PublishingRollupImage" minOccurs="0"/>
                <xsd:element ref="ns2:_intranet_ow_DocumentType" minOccurs="0"/>
                <xsd:element ref="ns2:_internet_OW_DocSubject" minOccurs="0"/>
                <xsd:element ref="ns2:_internet_IMODocs_Sub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5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e26f0-1c7a-4e3c-b1ce-54d5981ad926" elementFormDefault="qualified">
    <xsd:import namespace="http://schemas.microsoft.com/office/2006/documentManagement/types"/>
    <xsd:import namespace="http://schemas.microsoft.com/office/infopath/2007/PartnerControls"/>
    <xsd:element name="IMODate" ma:index="2" nillable="true" ma:displayName="Date" ma:format="DateOnly" ma:internalName="IMODate" ma:readOnly="false">
      <xsd:simpleType>
        <xsd:restriction base="dms:DateTime"/>
      </xsd:simpleType>
    </xsd:element>
    <xsd:element name="IMOSummary" ma:index="3" nillable="true" ma:displayName="Summary" ma:internalName="IMOSummary" ma:readOnly="false">
      <xsd:simpleType>
        <xsd:restriction base="dms:Note"/>
      </xsd:simpleType>
    </xsd:element>
    <xsd:element name="IMOLink" ma:index="4" nillable="true" ma:displayName="Link" ma:internalName="IMOLink" ma:readOnly="false">
      <xsd:simpleType>
        <xsd:restriction base="dms:Unknown"/>
      </xsd:simpleType>
    </xsd:element>
    <xsd:element name="_intranet_ow_DocumentType" ma:index="12" nillable="true" ma:displayName="Our Work Document Type" ma:format="Dropdown" ma:internalName="_intranet_ow_DocumentType" ma:readOnly="false">
      <xsd:simpleType>
        <xsd:restriction base="dms:Choice">
          <xsd:enumeration value="Our Work"/>
          <xsd:enumeration value="Our Work - Financial Statements"/>
          <xsd:enumeration value="OurWork - Internal Oversight and Ethics"/>
          <xsd:enumeration value="Environment"/>
          <xsd:enumeration value="Environment - Special Programmes"/>
          <xsd:enumeration value="Environment - Support to Member States"/>
          <xsd:enumeration value="Environment-Pollution Prevention"/>
          <xsd:enumeration value="Environment-Pollution Prevention-Oil"/>
          <xsd:enumeration value="Environment-Pollution Prevention-Chemical"/>
          <xsd:enumeration value="Environment-Pollution Prevention-Sewage"/>
          <xsd:enumeration value="Environment-Pollution Prevention-Garbage"/>
          <xsd:enumeration value="Environment-Pollution Prevention-AirGhG"/>
          <xsd:enumeration value="ERO"/>
          <xsd:enumeration value="ERO-Awards and Recognitions"/>
          <xsd:enumeration value="ERO-Events"/>
          <xsd:enumeration value="ERO-Internships and Externships"/>
          <xsd:enumeration value="ERO-Maritime Ambassador"/>
          <xsd:enumeration value="ERO-Memberships"/>
          <xsd:enumeration value="ERO-Observer Organizations"/>
          <xsd:enumeration value="ERO-Protocol"/>
          <xsd:enumeration value="ERO-World Maritime Day"/>
          <xsd:enumeration value="Pollution Prevention"/>
          <xsd:enumeration value="Pollution Preparedness and Response"/>
          <xsd:enumeration value="Ballast Water Management"/>
          <xsd:enumeration value="Biofouling"/>
          <xsd:enumeration value="Anti-fouling systems"/>
          <xsd:enumeration value="IIIS"/>
          <xsd:enumeration value="IIIS-Casualty"/>
          <xsd:enumeration value="IIIS-Casualty-Lessons Learned English"/>
          <xsd:enumeration value="IIIS-Casualty-Lessons Learned French"/>
          <xsd:enumeration value="IIIS-Casualty-Lessons Learned Spanish"/>
          <xsd:enumeration value="IIIS-Casualty-Lessons Learned Incidents"/>
          <xsd:enumeration value="Ship Recycling"/>
          <xsd:enumeration value="Port Reception Facilities"/>
          <xsd:enumeration value="Special Areas under MARPOL"/>
          <xsd:enumeration value="Particularly Sensitive Sea Areas"/>
          <xsd:enumeration value="London Convention and Protocol"/>
          <xsd:enumeration value="Environment-LCLP-TC"/>
          <xsd:enumeration value="Environment-LCLP-EmergingIssues"/>
          <xsd:enumeration value="Environment-LCLP-ScienceDay"/>
          <xsd:enumeration value="Environment-LCLP-Reporting"/>
          <xsd:enumeration value="Environment-LCLP-Publications"/>
          <xsd:enumeration value="Environment-LCLP-NewAndEmergingIssues"/>
          <xsd:enumeration value="GESAMP"/>
          <xsd:enumeration value="Technical Assistance"/>
          <xsd:enumeration value="Cargoes"/>
          <xsd:enumeration value="Cargoes-CargoSecuring"/>
          <xsd:enumeration value="Cargoes-CargoesInBulk"/>
          <xsd:enumeration value="Cargoes-Containers"/>
          <xsd:enumeration value="Cargoes-DangerousGoods"/>
          <xsd:enumeration value="Fire Protection"/>
          <xsd:enumeration value="Fire Protection and Life Saving Appliances"/>
          <xsd:enumeration value="Human Element"/>
          <xsd:enumeration value="HE - VisionPrinciplesGoals"/>
          <xsd:enumeration value="HE - TrainingCertification"/>
          <xsd:enumeration value="HE - Go To Sea"/>
          <xsd:enumeration value="HE - ConventionsCodesGuidelines"/>
          <xsd:enumeration value="HE - Safety Management"/>
          <xsd:enumeration value="HE - Safety Culture"/>
          <xsd:enumeration value="Implementation"/>
          <xsd:enumeration value="Legal"/>
          <xsd:enumeration value="Legal - HNS Convention"/>
          <xsd:enumeration value="Legal - Joint IMO/ILO Work"/>
          <xsd:enumeration value="Legal - IMLIWMUSYMPOSIUM"/>
          <xsd:enumeration value="Navigation"/>
          <xsd:enumeration value="Partnerships and Projects"/>
          <xsd:enumeration value="Partnerships and Projects-Ship Recycling"/>
          <xsd:enumeration value="Radio Communications"/>
          <xsd:enumeration value="Radio Communications-Search and Rescue"/>
          <xsd:enumeration value="Safety"/>
          <xsd:enumeration value="Safety Regulations"/>
          <xsd:enumeration value="Safety Topics"/>
          <xsd:enumeration value="Safety Fishing Vessels"/>
          <xsd:enumeration value="Ship Design"/>
          <xsd:enumeration value="Stability Subdivision"/>
          <xsd:enumeration value="Facilitation"/>
          <xsd:enumeration value="Facilitation-Electronic Business"/>
          <xsd:enumeration value="Facilitation-FAL Convention"/>
          <xsd:enumeration value="Facilitation-FAL Events"/>
          <xsd:enumeration value="Facilitation-FAL Forms &amp; Certificates"/>
          <xsd:enumeration value="Facilitation-FAL Guidance"/>
          <xsd:enumeration value="Facilitation-FAQ"/>
          <xsd:enumeration value="Facilitation-Illcit Wildlife Trade"/>
          <xsd:enumeration value="Facilitation-ILO Code"/>
          <xsd:enumeration value="Facilitation-Latest Developments"/>
          <xsd:enumeration value="Facilitation-Stowaways"/>
          <xsd:enumeration value="Facilitation-Unsafe mixed migration by sea"/>
          <xsd:enumeration value="Assistance &amp; Training"/>
          <xsd:enumeration value="Djibouti Code of Conduct"/>
          <xsd:enumeration value="Piracy"/>
          <xsd:enumeration value="Documents"/>
          <xsd:enumeration value="West and Central Africa"/>
          <xsd:enumeration value="Guide Maritime Security"/>
          <xsd:enumeration value="Security-Guidance"/>
          <xsd:enumeration value="Piracy-Guidance"/>
          <xsd:enumeration value="Piracy-Reports"/>
          <xsd:enumeration value="Security"/>
          <xsd:enumeration value="security-Instruments"/>
          <xsd:enumeration value="TC-Africa"/>
          <xsd:enumeration value="TC-Asia &amp; Pacific"/>
          <xsd:enumeration value="TC-Director's Office"/>
          <xsd:enumeration value="TC-GMTI"/>
          <xsd:enumeration value="TC-Latin America &amp; Caribbean"/>
          <xsd:enumeration value="TC-PMMTP"/>
          <xsd:enumeration value="TC-WAEE"/>
        </xsd:restriction>
      </xsd:simpleType>
    </xsd:element>
    <xsd:element name="_internet_OW_DocSubject" ma:index="13" nillable="true" ma:displayName="OW Document Subject Matter" ma:format="Dropdown" ma:internalName="_internet_OW_DocSubject">
      <xsd:simpleType>
        <xsd:restriction base="dms:Choice">
          <xsd:enumeration value="envigation"/>
          <xsd:enumeration value="LRIT"/>
          <xsd:enumeration value="MAS"/>
          <xsd:enumeration value="Ship Routing"/>
          <xsd:enumeration value="OurWork-Financial Statements"/>
          <xsd:enumeration value="OurWork-Financial StatementsSummary"/>
          <xsd:enumeration value="OurWork-Internal Oversight and Ethics"/>
        </xsd:restriction>
      </xsd:simpleType>
    </xsd:element>
    <xsd:element name="_internet_IMODocs_Subject" ma:index="14" nillable="true" ma:displayName="IMODocs OW Subject" ma:internalName="_internet_IMODocs_Subjec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OSummary xmlns="98fe26f0-1c7a-4e3c-b1ce-54d5981ad926" xsi:nil="true"/>
    <IMODate xmlns="98fe26f0-1c7a-4e3c-b1ce-54d5981ad926" xsi:nil="true"/>
    <PublishingRollupImage xmlns="http://schemas.microsoft.com/sharepoint/v3" xsi:nil="true"/>
    <IMOLink xmlns="98fe26f0-1c7a-4e3c-b1ce-54d5981ad926" xsi:nil="true"/>
    <_intranet_ow_DocumentType xmlns="98fe26f0-1c7a-4e3c-b1ce-54d5981ad926">Facilitation-FAL Events</_intranet_ow_DocumentType>
    <_internet_IMODocs_Subject xmlns="98fe26f0-1c7a-4e3c-b1ce-54d5981ad926" xsi:nil="true"/>
    <_internet_OW_DocSubject xmlns="98fe26f0-1c7a-4e3c-b1ce-54d5981ad926" xsi:nil="true"/>
  </documentManagement>
</p:properties>
</file>

<file path=customXml/itemProps1.xml><?xml version="1.0" encoding="utf-8"?>
<ds:datastoreItem xmlns:ds="http://schemas.openxmlformats.org/officeDocument/2006/customXml" ds:itemID="{18DF99E8-4EE0-4D55-B5CC-05D5141C8B24}"/>
</file>

<file path=customXml/itemProps2.xml><?xml version="1.0" encoding="utf-8"?>
<ds:datastoreItem xmlns:ds="http://schemas.openxmlformats.org/officeDocument/2006/customXml" ds:itemID="{36073C9C-2F8B-41F3-9BB6-415E0AFACDD1}"/>
</file>

<file path=customXml/itemProps3.xml><?xml version="1.0" encoding="utf-8"?>
<ds:datastoreItem xmlns:ds="http://schemas.openxmlformats.org/officeDocument/2006/customXml" ds:itemID="{D92C3354-DF1F-45C9-B7E0-49D1BA5739E3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390</TotalTime>
  <Words>97</Words>
  <Application>Microsoft Office PowerPoint</Application>
  <PresentationFormat>A4 Paper (210x297 mm)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Gill Sans MT</vt:lpstr>
      <vt:lpstr>Osaka</vt:lpstr>
      <vt:lpstr>Port Authority of New South Wales</vt:lpstr>
      <vt:lpstr>Embracing diversity and collaboration  to deliver innovative world class  best maritime practices into the future </vt:lpstr>
      <vt:lpstr>Awareness, Perception &amp; Visibility</vt:lpstr>
      <vt:lpstr>Awareness, Perception &amp; Visibility</vt:lpstr>
      <vt:lpstr>Awareness, Perception &amp; Visibility</vt:lpstr>
      <vt:lpstr>Mentoring</vt:lpstr>
      <vt:lpstr>Networks</vt:lpstr>
      <vt:lpstr>Retaining, Advancing &amp; Empowering Women  in Maritime Traffic Facilitation</vt:lpstr>
    </vt:vector>
  </TitlesOfParts>
  <Company>Port Authority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Life to Harbour Life</dc:title>
  <dc:creator>Jeanine Drummond</dc:creator>
  <cp:lastModifiedBy>Jeanine Drummond</cp:lastModifiedBy>
  <cp:revision>37</cp:revision>
  <dcterms:created xsi:type="dcterms:W3CDTF">2016-04-28T22:58:27Z</dcterms:created>
  <dcterms:modified xsi:type="dcterms:W3CDTF">2019-04-05T06:29:56Z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0x01010066C161E685339642A308FDE7C0B0786A06006B4EE4CF00399A47A0710EE901C84C04</vt:lpwstr>
  </property>
</Properties>
</file>